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5" r:id="rId6"/>
    <p:sldId id="258" r:id="rId7"/>
    <p:sldId id="268" r:id="rId8"/>
    <p:sldId id="259" r:id="rId9"/>
    <p:sldId id="274" r:id="rId10"/>
    <p:sldId id="262" r:id="rId11"/>
    <p:sldId id="269" r:id="rId12"/>
    <p:sldId id="270" r:id="rId13"/>
    <p:sldId id="271" r:id="rId14"/>
    <p:sldId id="260" r:id="rId15"/>
    <p:sldId id="263" r:id="rId16"/>
    <p:sldId id="261" r:id="rId17"/>
    <p:sldId id="272" r:id="rId18"/>
    <p:sldId id="264" r:id="rId19"/>
    <p:sldId id="273" r:id="rId20"/>
    <p:sldId id="275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974" autoAdjust="0"/>
  </p:normalViewPr>
  <p:slideViewPr>
    <p:cSldViewPr snapToGrid="0">
      <p:cViewPr varScale="1">
        <p:scale>
          <a:sx n="89" d="100"/>
          <a:sy n="89" d="100"/>
        </p:scale>
        <p:origin x="6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8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5/15/2019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microsoft.com/office/2017/06/relationships/model3d" Target="../media/model3d5.glb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2" Type="http://schemas.microsoft.com/office/2017/06/relationships/model3d" Target="../media/model3d2.glb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5" Type="http://schemas.openxmlformats.org/officeDocument/2006/relationships/image" Target="../media/image33.png"/><Relationship Id="rId10" Type="http://schemas.openxmlformats.org/officeDocument/2006/relationships/image" Target="../media/image45.png"/><Relationship Id="rId9" Type="http://schemas.openxmlformats.org/officeDocument/2006/relationships/image" Target="../media/image21.png"/><Relationship Id="rId1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36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microsoft.com/office/2017/06/relationships/model3d" Target="../media/model3d1.glb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17/06/relationships/model3d" Target="../media/model3d4.glb"/><Relationship Id="rId5" Type="http://schemas.microsoft.com/office/2017/06/relationships/model3d" Target="../media/model3d3.glb"/><Relationship Id="rId1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47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5" Type="http://schemas.openxmlformats.org/officeDocument/2006/relationships/image" Target="../media/image50.png"/><Relationship Id="rId10" Type="http://schemas.openxmlformats.org/officeDocument/2006/relationships/image" Target="../media/image48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0" Type="http://schemas.openxmlformats.org/officeDocument/2006/relationships/image" Target="../media/image48.png"/><Relationship Id="rId9" Type="http://schemas.openxmlformats.org/officeDocument/2006/relationships/image" Target="../media/image48.png"/><Relationship Id="rId1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microsoft.com/office/2017/06/relationships/model3d" Target="../media/model3d2.glb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5" Type="http://schemas.openxmlformats.org/officeDocument/2006/relationships/hyperlink" Target="https://towardsdatascience.com/introduction-to-machine-learning-algorithms-linear-regression-14c4e325882a" TargetMode="External"/><Relationship Id="rId10" Type="http://schemas.openxmlformats.org/officeDocument/2006/relationships/image" Target="../media/image48.png"/><Relationship Id="rId9" Type="http://schemas.openxmlformats.org/officeDocument/2006/relationships/image" Target="../media/image48.png"/><Relationship Id="rId14" Type="http://schemas.openxmlformats.org/officeDocument/2006/relationships/hyperlink" Target="https://becominghuman.ai/how-to-deal-with-skewed-dataset-in-machine-learning-afd2928011c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use-prices-advanced-regression-technique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microsoft.com/office/2017/06/relationships/model3d" Target="../media/model3d5.glb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microsoft.com/office/2017/06/relationships/model3d" Target="../media/model3d3.glb"/><Relationship Id="rId5" Type="http://schemas.microsoft.com/office/2017/06/relationships/model3d" Target="../media/model3d1.glb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microsoft.com/office/2017/06/relationships/model3d" Target="../media/model3d4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openxmlformats.org/officeDocument/2006/relationships/image" Target="../media/image16.png"/><Relationship Id="rId12" Type="http://schemas.microsoft.com/office/2017/06/relationships/model3d" Target="../media/model3d4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17/06/relationships/model3d" Target="../media/model3d2.glb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microsoft.com/office/2017/06/relationships/model3d" Target="../media/model3d3.glb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0" Type="http://schemas.openxmlformats.org/officeDocument/2006/relationships/image" Target="../media/image4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fmwww.bc.edu/repec/bocode/t/transin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400" dirty="0" err="1"/>
              <a:t>Amitava</a:t>
            </a:r>
            <a:r>
              <a:rPr lang="en-US" sz="1400" dirty="0"/>
              <a:t> </a:t>
            </a:r>
            <a:r>
              <a:rPr lang="en-US" sz="1400" dirty="0" err="1"/>
              <a:t>Samaddar</a:t>
            </a:r>
            <a:r>
              <a:rPr lang="en-US" sz="1400" dirty="0"/>
              <a:t>, Prem Ganesh &amp; Suvrangshu Ghosh</a:t>
            </a:r>
            <a:br>
              <a:rPr lang="en-US" sz="1400" dirty="0"/>
            </a:br>
            <a:br>
              <a:rPr lang="en-US" sz="1400" dirty="0"/>
            </a:br>
            <a:r>
              <a:rPr lang="en-US" sz="1600" dirty="0"/>
              <a:t>PRESENTS: </a:t>
            </a:r>
            <a:br>
              <a:rPr lang="en-US" dirty="0"/>
            </a:br>
            <a:r>
              <a:rPr lang="en-US" dirty="0"/>
              <a:t>THE ULTIMATE HOUSE PRICE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19" y="2865315"/>
            <a:ext cx="4474746" cy="963002"/>
          </a:xfrm>
        </p:spPr>
        <p:txBody>
          <a:bodyPr>
            <a:normAutofit fontScale="92500" lnSpcReduction="20000"/>
          </a:bodyPr>
          <a:lstStyle/>
          <a:p>
            <a:endParaRPr lang="en-US" altLang="en-US" dirty="0"/>
          </a:p>
          <a:p>
            <a:pPr lvl="0"/>
            <a:r>
              <a:rPr lang="en-US" sz="2200" dirty="0"/>
              <a:t>THE ULTIMATE HOUSE PRICE</a:t>
            </a:r>
          </a:p>
          <a:p>
            <a:pPr lvl="0"/>
            <a:r>
              <a:rPr lang="en-US" sz="2200" dirty="0"/>
              <a:t> PREDICTOR</a:t>
            </a:r>
            <a:endParaRPr lang="en-US" altLang="en-US" sz="2200" dirty="0"/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332176"/>
            <a:ext cx="4474746" cy="1716214"/>
          </a:xfrm>
        </p:spPr>
        <p:txBody>
          <a:bodyPr/>
          <a:lstStyle/>
          <a:p>
            <a:r>
              <a:rPr lang="en-US" altLang="en-US" dirty="0"/>
              <a:t>In a world where home price plays a major role in economy, government &amp; individuals, it’s essential that an accurate prediction is required.</a:t>
            </a:r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506514"/>
            <a:ext cx="4474746" cy="1716214"/>
          </a:xfrm>
        </p:spPr>
        <p:txBody>
          <a:bodyPr>
            <a:normAutofit/>
          </a:bodyPr>
          <a:lstStyle/>
          <a:p>
            <a:r>
              <a:rPr lang="en-US" altLang="en-US" dirty="0"/>
              <a:t>Designed to make the most accurate predictions using more than 70 features and multiple s</a:t>
            </a:r>
            <a:r>
              <a:rPr lang="en-US" dirty="0"/>
              <a:t>upervised Machine Learning algorithms</a:t>
            </a:r>
            <a:endParaRPr lang="en-US" alt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7297"/>
                  </p:ext>
                </p:extLst>
              </p:nvPr>
            </p:nvGraphicFramePr>
            <p:xfrm>
              <a:off x="7770907" y="4506514"/>
              <a:ext cx="2364124" cy="788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64124" cy="788911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611171" ay="2768784" az="4429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1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0907" y="4506514"/>
                <a:ext cx="2364124" cy="78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50410"/>
                  </p:ext>
                </p:extLst>
              </p:nvPr>
            </p:nvGraphicFramePr>
            <p:xfrm>
              <a:off x="7826918" y="3792880"/>
              <a:ext cx="2299447" cy="7876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99447" cy="78764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613354" ay="2723443" az="4389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1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6918" y="3792880"/>
                <a:ext cx="2299447" cy="78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307"/>
                  </p:ext>
                </p:extLst>
              </p:nvPr>
            </p:nvGraphicFramePr>
            <p:xfrm>
              <a:off x="7617850" y="2970595"/>
              <a:ext cx="2670237" cy="8850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0237" cy="885091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119901" ay="3608514" az="1039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0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7850" y="2970595"/>
                <a:ext cx="2670237" cy="88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597211"/>
                  </p:ext>
                </p:extLst>
              </p:nvPr>
            </p:nvGraphicFramePr>
            <p:xfrm>
              <a:off x="5553159" y="947317"/>
              <a:ext cx="6272095" cy="499673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6272095" cy="4996737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955917" ay="1648887" az="45025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9573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53159" y="947317"/>
                <a:ext cx="6272095" cy="4996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2936838"/>
            <a:ext cx="2946222" cy="3323285"/>
          </a:xfrm>
        </p:spPr>
        <p:txBody>
          <a:bodyPr/>
          <a:lstStyle/>
          <a:p>
            <a:r>
              <a:rPr lang="en-US" dirty="0"/>
              <a:t>80 Categorical variables</a:t>
            </a:r>
          </a:p>
          <a:p>
            <a:endParaRPr lang="en-US" dirty="0"/>
          </a:p>
          <a:p>
            <a:r>
              <a:rPr lang="en-US" dirty="0"/>
              <a:t>Need to find top 20 features related to sales price, using correlational matrix</a:t>
            </a: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338714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8714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2593050"/>
                  </p:ext>
                </p:extLst>
              </p:nvPr>
            </p:nvGraphicFramePr>
            <p:xfrm>
              <a:off x="-398145" y="-79408"/>
              <a:ext cx="4067176" cy="123116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67176" cy="1231167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096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98145" y="-79408"/>
                <a:ext cx="4067176" cy="123116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1BF01F6-A53F-4201-99F1-943171354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8551" y="551404"/>
            <a:ext cx="4335288" cy="2255100"/>
          </a:xfrm>
          <a:prstGeom prst="rect">
            <a:avLst/>
          </a:prstGeom>
          <a:effectLst>
            <a:outerShdw blurRad="76200" dist="76200" dir="7200000" algn="tr" rotWithShape="0">
              <a:prstClr val="black">
                <a:alpha val="72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AC69F-3FE4-43DB-9A13-49F08FFBD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9083" y="1896918"/>
            <a:ext cx="6103916" cy="2276702"/>
          </a:xfrm>
          <a:prstGeom prst="rect">
            <a:avLst/>
          </a:prstGeom>
          <a:effectLst>
            <a:outerShdw blurRad="304800" dist="76200" dir="72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4B1F-64A4-4E41-BE80-29AF6F1B6025}"/>
              </a:ext>
            </a:extLst>
          </p:cNvPr>
          <p:cNvSpPr txBox="1"/>
          <p:nvPr/>
        </p:nvSpPr>
        <p:spPr>
          <a:xfrm>
            <a:off x="508275" y="1153800"/>
            <a:ext cx="7010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Identifying Categorical and Numerical variables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D0EBD2-DD72-4DA0-AB7B-AC830587DC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083" y="4446472"/>
            <a:ext cx="6115984" cy="2061904"/>
          </a:xfrm>
          <a:prstGeom prst="rect">
            <a:avLst/>
          </a:prstGeom>
          <a:effectLst>
            <a:outerShdw blurRad="317500" dist="76200" dir="72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363FC8F0-A18A-4295-BE1B-AC968E377AB6}"/>
              </a:ext>
            </a:extLst>
          </p:cNvPr>
          <p:cNvSpPr/>
          <p:nvPr/>
        </p:nvSpPr>
        <p:spPr>
          <a:xfrm>
            <a:off x="6128348" y="1318611"/>
            <a:ext cx="1595012" cy="1553060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43</a:t>
            </a:r>
          </a:p>
        </p:txBody>
      </p:sp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A9EBF5F7-C6E2-45B5-9876-75B2AA4344F9}"/>
              </a:ext>
            </a:extLst>
          </p:cNvPr>
          <p:cNvSpPr/>
          <p:nvPr/>
        </p:nvSpPr>
        <p:spPr>
          <a:xfrm>
            <a:off x="6306547" y="3533516"/>
            <a:ext cx="1595012" cy="1553060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37</a:t>
            </a:r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EAA076E6-550B-44B3-9822-6C382CE7485C}"/>
              </a:ext>
            </a:extLst>
          </p:cNvPr>
          <p:cNvSpPr/>
          <p:nvPr/>
        </p:nvSpPr>
        <p:spPr>
          <a:xfrm>
            <a:off x="6704608" y="2894882"/>
            <a:ext cx="641475" cy="729886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64CD67A2-F5B7-4B55-9D3D-71C4DDDFDD30}"/>
              </a:ext>
            </a:extLst>
          </p:cNvPr>
          <p:cNvSpPr/>
          <p:nvPr/>
        </p:nvSpPr>
        <p:spPr>
          <a:xfrm>
            <a:off x="6639434" y="5029872"/>
            <a:ext cx="1187347" cy="385985"/>
          </a:xfrm>
          <a:prstGeom prst="mathEqua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7273663D-03B4-4AA8-9C0C-33C141E19404}"/>
              </a:ext>
            </a:extLst>
          </p:cNvPr>
          <p:cNvSpPr/>
          <p:nvPr/>
        </p:nvSpPr>
        <p:spPr>
          <a:xfrm>
            <a:off x="6646645" y="5415857"/>
            <a:ext cx="1595012" cy="1405104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Multivariable Analysis</a:t>
            </a:r>
          </a:p>
        </p:txBody>
      </p:sp>
    </p:spTree>
    <p:extLst>
      <p:ext uri="{BB962C8B-B14F-4D97-AF65-F5344CB8AC3E}">
        <p14:creationId xmlns:p14="http://schemas.microsoft.com/office/powerpoint/2010/main" val="423853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27A6-7649-4178-A349-13B50363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4" y="236596"/>
            <a:ext cx="11637271" cy="535962"/>
          </a:xfrm>
        </p:spPr>
        <p:txBody>
          <a:bodyPr>
            <a:normAutofit/>
          </a:bodyPr>
          <a:lstStyle/>
          <a:p>
            <a:r>
              <a:rPr lang="en-US" dirty="0"/>
              <a:t>Top 10 factors effecting the house price</a:t>
            </a:r>
          </a:p>
        </p:txBody>
      </p:sp>
      <p:sp>
        <p:nvSpPr>
          <p:cNvPr id="16" name="TextBox Roof 1">
            <a:extLst>
              <a:ext uri="{FF2B5EF4-FFF2-40B4-BE49-F238E27FC236}">
                <a16:creationId xmlns:a16="http://schemas.microsoft.com/office/drawing/2014/main" id="{6A38CF7A-FED8-4EA7-A69A-A68E30816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Roof">
                <a:extLst>
                  <a:ext uri="{FF2B5EF4-FFF2-40B4-BE49-F238E27FC236}">
                    <a16:creationId xmlns:a16="http://schemas.microsoft.com/office/drawing/2014/main" id="{3419F9BD-1C39-4BA4-A582-85713C356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2693760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Roof">
                <a:extLst>
                  <a:ext uri="{FF2B5EF4-FFF2-40B4-BE49-F238E27FC236}">
                    <a16:creationId xmlns:a16="http://schemas.microsoft.com/office/drawing/2014/main" id="{3419F9BD-1C39-4BA4-A582-85713C356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0BE15F9-4F21-4FF3-AF0A-4BE48BDCA4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3824" y="1225916"/>
            <a:ext cx="6379902" cy="5325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45E8BD-3747-440A-B70D-22EE3260B641}"/>
              </a:ext>
            </a:extLst>
          </p:cNvPr>
          <p:cNvSpPr txBox="1"/>
          <p:nvPr/>
        </p:nvSpPr>
        <p:spPr>
          <a:xfrm>
            <a:off x="7874598" y="1225916"/>
            <a:ext cx="395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Correlational matrix we get the top 10 factors which play a major role in the house price.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3A577F-F02C-4927-A9EF-705BE32B7D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5531" y="2149246"/>
            <a:ext cx="3452645" cy="45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9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061-10C2-480C-9E48-32A10EE0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69815"/>
            <a:ext cx="11188589" cy="704157"/>
          </a:xfrm>
        </p:spPr>
        <p:txBody>
          <a:bodyPr>
            <a:normAutofit/>
          </a:bodyPr>
          <a:lstStyle/>
          <a:p>
            <a:r>
              <a:rPr lang="en-US" dirty="0"/>
              <a:t>Plotting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5D291-9B97-44CD-95FC-2E27A618F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6436" y="1552110"/>
            <a:ext cx="2946222" cy="46496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Various plots showing it’s relation with sales price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Identify the outliers and data cleanup by removing the outliers</a:t>
            </a: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1st Floor">
            <a:extLst>
              <a:ext uri="{FF2B5EF4-FFF2-40B4-BE49-F238E27FC236}">
                <a16:creationId xmlns:a16="http://schemas.microsoft.com/office/drawing/2014/main" id="{3C483687-4D21-423B-A173-352D83475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825728" y="1828800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1st Floor">
                <a:extLst>
                  <a:ext uri="{FF2B5EF4-FFF2-40B4-BE49-F238E27FC236}">
                    <a16:creationId xmlns:a16="http://schemas.microsoft.com/office/drawing/2014/main" id="{B4229CA0-4338-4AAB-AC89-ED1F4CC6F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305539"/>
                  </p:ext>
                </p:extLst>
              </p:nvPr>
            </p:nvGraphicFramePr>
            <p:xfrm>
              <a:off x="12548156" y="2206351"/>
              <a:ext cx="3037213" cy="43174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213" cy="4317492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5283824" ay="8" az="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1st Floor">
                <a:extLst>
                  <a:ext uri="{FF2B5EF4-FFF2-40B4-BE49-F238E27FC236}">
                    <a16:creationId xmlns:a16="http://schemas.microsoft.com/office/drawing/2014/main" id="{B4229CA0-4338-4AAB-AC89-ED1F4CC6F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8156" y="2206351"/>
                <a:ext cx="3037213" cy="431749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3rd Floor">
            <a:extLst>
              <a:ext uri="{FF2B5EF4-FFF2-40B4-BE49-F238E27FC236}">
                <a16:creationId xmlns:a16="http://schemas.microsoft.com/office/drawing/2014/main" id="{1B1055DD-07DB-4382-9B4F-8433F6ED0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447544" y="182880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3rd Floor">
                <a:extLst>
                  <a:ext uri="{FF2B5EF4-FFF2-40B4-BE49-F238E27FC236}">
                    <a16:creationId xmlns:a16="http://schemas.microsoft.com/office/drawing/2014/main" id="{AD4F4B96-3393-4CF8-B9E1-5B6ED2CDE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975086"/>
                  </p:ext>
                </p:extLst>
              </p:nvPr>
            </p:nvGraphicFramePr>
            <p:xfrm>
              <a:off x="-3483864" y="2294964"/>
              <a:ext cx="3030175" cy="404658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3rd Floor">
                <a:extLst>
                  <a:ext uri="{FF2B5EF4-FFF2-40B4-BE49-F238E27FC236}">
                    <a16:creationId xmlns:a16="http://schemas.microsoft.com/office/drawing/2014/main" id="{AD4F4B96-3393-4CF8-B9E1-5B6ED2CDE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48386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Roof2">
            <a:extLst>
              <a:ext uri="{FF2B5EF4-FFF2-40B4-BE49-F238E27FC236}">
                <a16:creationId xmlns:a16="http://schemas.microsoft.com/office/drawing/2014/main" id="{DBD507D1-D5A0-4A95-92F0-49FD6552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Roof">
                <a:extLst>
                  <a:ext uri="{FF2B5EF4-FFF2-40B4-BE49-F238E27FC236}">
                    <a16:creationId xmlns:a16="http://schemas.microsoft.com/office/drawing/2014/main" id="{52BF7531-1E2C-4E02-8E7B-327CFE247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6784339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Roof">
                <a:extLst>
                  <a:ext uri="{FF2B5EF4-FFF2-40B4-BE49-F238E27FC236}">
                    <a16:creationId xmlns:a16="http://schemas.microsoft.com/office/drawing/2014/main" id="{52BF7531-1E2C-4E02-8E7B-327CFE247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2B2DC2-8E25-4B44-9EF3-5473A38F16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718" y="904506"/>
            <a:ext cx="3906502" cy="26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80629-A3C2-4E07-BCAA-B794C08C5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6358" y="410312"/>
            <a:ext cx="3085026" cy="3106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8308F-DAF0-48C5-9198-85305D57E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718" y="3949429"/>
            <a:ext cx="4174640" cy="2838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6BDDB7-CA26-4DAA-B397-731D224F34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5220" y="3952725"/>
            <a:ext cx="3565197" cy="2388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D00416-91F2-4D2D-836F-26E14081A41E}"/>
              </a:ext>
            </a:extLst>
          </p:cNvPr>
          <p:cNvSpPr/>
          <p:nvPr/>
        </p:nvSpPr>
        <p:spPr>
          <a:xfrm>
            <a:off x="6777790" y="1828801"/>
            <a:ext cx="208547" cy="3693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BA39B2-7CFA-4934-8CB9-6C645CDFAFD1}"/>
              </a:ext>
            </a:extLst>
          </p:cNvPr>
          <p:cNvSpPr/>
          <p:nvPr/>
        </p:nvSpPr>
        <p:spPr>
          <a:xfrm>
            <a:off x="7127307" y="1963318"/>
            <a:ext cx="208547" cy="31376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6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rd Floor" descr="3rd Floor">
            <a:extLst>
              <a:ext uri="{FF2B5EF4-FFF2-40B4-BE49-F238E27FC236}">
                <a16:creationId xmlns:a16="http://schemas.microsoft.com/office/drawing/2014/main" id="{96016B6A-A8BC-4F08-ABE5-A7C86796BDAE}"/>
              </a:ext>
            </a:extLst>
          </p:cNvPr>
          <p:cNvSpPr txBox="1"/>
          <p:nvPr/>
        </p:nvSpPr>
        <p:spPr>
          <a:xfrm>
            <a:off x="1152302" y="6179414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FLOOR</a:t>
            </a:r>
          </a:p>
        </p:txBody>
      </p:sp>
      <p:grpSp>
        <p:nvGrpSpPr>
          <p:cNvPr id="11" name="Lt Divider">
            <a:extLst>
              <a:ext uri="{FF2B5EF4-FFF2-40B4-BE49-F238E27FC236}">
                <a16:creationId xmlns:a16="http://schemas.microsoft.com/office/drawing/2014/main" id="{9B9F33D9-7FEC-453A-B2C6-39C23587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901780" y="3854924"/>
            <a:ext cx="4239827" cy="211015"/>
            <a:chOff x="8187070" y="1740886"/>
            <a:chExt cx="4182806" cy="21101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4D5D20-7292-4EB6-AE8A-8405C8A62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ivider 25">
              <a:extLst>
                <a:ext uri="{FF2B5EF4-FFF2-40B4-BE49-F238E27FC236}">
                  <a16:creationId xmlns:a16="http://schemas.microsoft.com/office/drawing/2014/main" id="{6B7DC1C9-0CB0-4945-8D04-FB8BBB388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6" name="Textbox 2nd Floor" descr="2nd Floor">
            <a:extLst>
              <a:ext uri="{FF2B5EF4-FFF2-40B4-BE49-F238E27FC236}">
                <a16:creationId xmlns:a16="http://schemas.microsoft.com/office/drawing/2014/main" id="{050EBC83-048F-4700-9DE0-E95BB37EEEBF}"/>
              </a:ext>
            </a:extLst>
          </p:cNvPr>
          <p:cNvSpPr txBox="1"/>
          <p:nvPr/>
        </p:nvSpPr>
        <p:spPr>
          <a:xfrm>
            <a:off x="5336489" y="6179414"/>
            <a:ext cx="1495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ND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FLOOR</a:t>
            </a:r>
          </a:p>
        </p:txBody>
      </p:sp>
      <p:grpSp>
        <p:nvGrpSpPr>
          <p:cNvPr id="8" name="Rt Divider">
            <a:extLst>
              <a:ext uri="{FF2B5EF4-FFF2-40B4-BE49-F238E27FC236}">
                <a16:creationId xmlns:a16="http://schemas.microsoft.com/office/drawing/2014/main" id="{BC66A4FE-53A1-4BB0-84A7-8DBF12B6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025572" y="3854924"/>
            <a:ext cx="4239827" cy="211015"/>
            <a:chOff x="8187070" y="1740886"/>
            <a:chExt cx="4182806" cy="2110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A8CB29-3A6A-45AD-B14E-C3FD5C84D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vider 25">
              <a:extLst>
                <a:ext uri="{FF2B5EF4-FFF2-40B4-BE49-F238E27FC236}">
                  <a16:creationId xmlns:a16="http://schemas.microsoft.com/office/drawing/2014/main" id="{148D99C6-A6C0-449A-A3BB-54408D9A0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7" name="Textbox 1st Floor" descr="1st Floor">
            <a:extLst>
              <a:ext uri="{FF2B5EF4-FFF2-40B4-BE49-F238E27FC236}">
                <a16:creationId xmlns:a16="http://schemas.microsoft.com/office/drawing/2014/main" id="{94ED4046-3E80-4CB0-A147-A1D98D294864}"/>
              </a:ext>
            </a:extLst>
          </p:cNvPr>
          <p:cNvSpPr txBox="1"/>
          <p:nvPr/>
        </p:nvSpPr>
        <p:spPr>
          <a:xfrm>
            <a:off x="9289005" y="6179414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FLOOR</a:t>
            </a:r>
          </a:p>
        </p:txBody>
      </p:sp>
      <p:sp>
        <p:nvSpPr>
          <p:cNvPr id="4" name="TextBox Roof3">
            <a:extLst>
              <a:ext uri="{FF2B5EF4-FFF2-40B4-BE49-F238E27FC236}">
                <a16:creationId xmlns:a16="http://schemas.microsoft.com/office/drawing/2014/main" id="{F5CA6269-3796-4072-B961-59C50315F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Roof Model">
                <a:extLst>
                  <a:ext uri="{FF2B5EF4-FFF2-40B4-BE49-F238E27FC236}">
                    <a16:creationId xmlns:a16="http://schemas.microsoft.com/office/drawing/2014/main" id="{515272FB-810A-4689-BB71-AF0F895B8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5158738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Roof Model">
                <a:extLst>
                  <a:ext uri="{FF2B5EF4-FFF2-40B4-BE49-F238E27FC236}">
                    <a16:creationId xmlns:a16="http://schemas.microsoft.com/office/drawing/2014/main" id="{515272FB-810A-4689-BB71-AF0F895B8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AA223F8-7593-49EE-A6F9-CAF0F28948A0}"/>
              </a:ext>
            </a:extLst>
          </p:cNvPr>
          <p:cNvSpPr txBox="1"/>
          <p:nvPr/>
        </p:nvSpPr>
        <p:spPr>
          <a:xfrm>
            <a:off x="6487273" y="107717"/>
            <a:ext cx="206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Cleanup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EF742-11AB-4E6B-B885-821C19533EC6}"/>
              </a:ext>
            </a:extLst>
          </p:cNvPr>
          <p:cNvSpPr txBox="1"/>
          <p:nvPr/>
        </p:nvSpPr>
        <p:spPr>
          <a:xfrm>
            <a:off x="442402" y="553748"/>
            <a:ext cx="40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important is the missing data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18F8B-FA00-41C7-867C-AD2352DDE551}"/>
              </a:ext>
            </a:extLst>
          </p:cNvPr>
          <p:cNvSpPr txBox="1"/>
          <p:nvPr/>
        </p:nvSpPr>
        <p:spPr>
          <a:xfrm>
            <a:off x="4618493" y="553748"/>
            <a:ext cx="24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many missing?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3A7CA4-D023-4B40-9370-0440982A6800}"/>
              </a:ext>
            </a:extLst>
          </p:cNvPr>
          <p:cNvSpPr txBox="1"/>
          <p:nvPr/>
        </p:nvSpPr>
        <p:spPr>
          <a:xfrm>
            <a:off x="7164156" y="588038"/>
            <a:ext cx="472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Wrong deletion can effect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02C68-09B9-4A37-8CC1-113935FD6429}"/>
              </a:ext>
            </a:extLst>
          </p:cNvPr>
          <p:cNvSpPr txBox="1"/>
          <p:nvPr/>
        </p:nvSpPr>
        <p:spPr>
          <a:xfrm>
            <a:off x="8553157" y="1519311"/>
            <a:ext cx="32074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Find missing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Look for null values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important in correlational level?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F0BE35-C3C2-4727-8C68-A58278229677}"/>
              </a:ext>
            </a:extLst>
          </p:cNvPr>
          <p:cNvSpPr txBox="1"/>
          <p:nvPr/>
        </p:nvSpPr>
        <p:spPr>
          <a:xfrm>
            <a:off x="4205838" y="1600200"/>
            <a:ext cx="3834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Visualize the missing values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00E004-ADBC-4E15-93D8-B333FFDD3703}"/>
              </a:ext>
            </a:extLst>
          </p:cNvPr>
          <p:cNvSpPr txBox="1"/>
          <p:nvPr/>
        </p:nvSpPr>
        <p:spPr>
          <a:xfrm>
            <a:off x="540236" y="1559170"/>
            <a:ext cx="32074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Start the cleanup for both train and test datasets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Categorical values replace by ‘None’ (where 99% , 50% empty)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Replace non-important with ‘None’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Numerical values – get mean and replace with mean() value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Check end results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8C1AE9-20A3-4806-9E14-EB79C186CE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20240" y="2291046"/>
            <a:ext cx="3499843" cy="29667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0F89D-D4A7-41C0-B21D-2F2E0B2E3A84}"/>
              </a:ext>
            </a:extLst>
          </p:cNvPr>
          <p:cNvSpPr txBox="1"/>
          <p:nvPr/>
        </p:nvSpPr>
        <p:spPr>
          <a:xfrm>
            <a:off x="540236" y="98058"/>
            <a:ext cx="455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Transformation and Engineering:</a:t>
            </a:r>
          </a:p>
        </p:txBody>
      </p:sp>
    </p:spTree>
    <p:extLst>
      <p:ext uri="{BB962C8B-B14F-4D97-AF65-F5344CB8AC3E}">
        <p14:creationId xmlns:p14="http://schemas.microsoft.com/office/powerpoint/2010/main" val="169192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7" grpId="0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rd Floor" descr="3rd Floor">
            <a:extLst>
              <a:ext uri="{FF2B5EF4-FFF2-40B4-BE49-F238E27FC236}">
                <a16:creationId xmlns:a16="http://schemas.microsoft.com/office/drawing/2014/main" id="{96016B6A-A8BC-4F08-ABE5-A7C86796BDAE}"/>
              </a:ext>
            </a:extLst>
          </p:cNvPr>
          <p:cNvSpPr txBox="1"/>
          <p:nvPr/>
        </p:nvSpPr>
        <p:spPr>
          <a:xfrm>
            <a:off x="1609959" y="6179414"/>
            <a:ext cx="55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Lt Divider">
            <a:extLst>
              <a:ext uri="{FF2B5EF4-FFF2-40B4-BE49-F238E27FC236}">
                <a16:creationId xmlns:a16="http://schemas.microsoft.com/office/drawing/2014/main" id="{9B9F33D9-7FEC-453A-B2C6-39C23587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838707" y="3854924"/>
            <a:ext cx="4239827" cy="211015"/>
            <a:chOff x="8187070" y="1740886"/>
            <a:chExt cx="4182806" cy="21101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4D5D20-7292-4EB6-AE8A-8405C8A62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ivider 25">
              <a:extLst>
                <a:ext uri="{FF2B5EF4-FFF2-40B4-BE49-F238E27FC236}">
                  <a16:creationId xmlns:a16="http://schemas.microsoft.com/office/drawing/2014/main" id="{6B7DC1C9-0CB0-4945-8D04-FB8BBB388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6" name="Textbox 2nd Floor" descr="2nd Floor">
            <a:extLst>
              <a:ext uri="{FF2B5EF4-FFF2-40B4-BE49-F238E27FC236}">
                <a16:creationId xmlns:a16="http://schemas.microsoft.com/office/drawing/2014/main" id="{050EBC83-048F-4700-9DE0-E95BB37EEEBF}"/>
              </a:ext>
            </a:extLst>
          </p:cNvPr>
          <p:cNvSpPr txBox="1"/>
          <p:nvPr/>
        </p:nvSpPr>
        <p:spPr>
          <a:xfrm>
            <a:off x="5794146" y="6179414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ND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Rt Divider">
            <a:extLst>
              <a:ext uri="{FF2B5EF4-FFF2-40B4-BE49-F238E27FC236}">
                <a16:creationId xmlns:a16="http://schemas.microsoft.com/office/drawing/2014/main" id="{BC66A4FE-53A1-4BB0-84A7-8DBF12B6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267025" y="3840065"/>
            <a:ext cx="4206240" cy="274320"/>
            <a:chOff x="8187070" y="1740886"/>
            <a:chExt cx="4182806" cy="2110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A8CB29-3A6A-45AD-B14E-C3FD5C84D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vider 25">
              <a:extLst>
                <a:ext uri="{FF2B5EF4-FFF2-40B4-BE49-F238E27FC236}">
                  <a16:creationId xmlns:a16="http://schemas.microsoft.com/office/drawing/2014/main" id="{148D99C6-A6C0-449A-A3BB-54408D9A0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7" name="Textbox 1st Floor" descr="1st Floor">
            <a:extLst>
              <a:ext uri="{FF2B5EF4-FFF2-40B4-BE49-F238E27FC236}">
                <a16:creationId xmlns:a16="http://schemas.microsoft.com/office/drawing/2014/main" id="{94ED4046-3E80-4CB0-A147-A1D98D294864}"/>
              </a:ext>
            </a:extLst>
          </p:cNvPr>
          <p:cNvSpPr txBox="1"/>
          <p:nvPr/>
        </p:nvSpPr>
        <p:spPr>
          <a:xfrm>
            <a:off x="9746662" y="6179414"/>
            <a:ext cx="484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Roof3">
            <a:extLst>
              <a:ext uri="{FF2B5EF4-FFF2-40B4-BE49-F238E27FC236}">
                <a16:creationId xmlns:a16="http://schemas.microsoft.com/office/drawing/2014/main" id="{F5CA6269-3796-4072-B961-59C50315F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Roof Model">
                <a:extLst>
                  <a:ext uri="{FF2B5EF4-FFF2-40B4-BE49-F238E27FC236}">
                    <a16:creationId xmlns:a16="http://schemas.microsoft.com/office/drawing/2014/main" id="{515272FB-810A-4689-BB71-AF0F895B8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Roof Model">
                <a:extLst>
                  <a:ext uri="{FF2B5EF4-FFF2-40B4-BE49-F238E27FC236}">
                    <a16:creationId xmlns:a16="http://schemas.microsoft.com/office/drawing/2014/main" id="{515272FB-810A-4689-BB71-AF0F895B8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AAEF742-11AB-4E6B-B885-821C19533EC6}"/>
              </a:ext>
            </a:extLst>
          </p:cNvPr>
          <p:cNvSpPr txBox="1"/>
          <p:nvPr/>
        </p:nvSpPr>
        <p:spPr>
          <a:xfrm>
            <a:off x="442402" y="553748"/>
            <a:ext cx="407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conversion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18F8B-FA00-41C7-867C-AD2352DDE551}"/>
              </a:ext>
            </a:extLst>
          </p:cNvPr>
          <p:cNvSpPr txBox="1"/>
          <p:nvPr/>
        </p:nvSpPr>
        <p:spPr>
          <a:xfrm>
            <a:off x="4618493" y="553748"/>
            <a:ext cx="244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Convert categorical data to numeric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3A7CA4-D023-4B40-9370-0440982A6800}"/>
              </a:ext>
            </a:extLst>
          </p:cNvPr>
          <p:cNvSpPr txBox="1"/>
          <p:nvPr/>
        </p:nvSpPr>
        <p:spPr>
          <a:xfrm>
            <a:off x="7912100" y="588038"/>
            <a:ext cx="397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multiple regression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02C68-09B9-4A37-8CC1-113935FD6429}"/>
              </a:ext>
            </a:extLst>
          </p:cNvPr>
          <p:cNvSpPr txBox="1"/>
          <p:nvPr/>
        </p:nvSpPr>
        <p:spPr>
          <a:xfrm>
            <a:off x="8553157" y="1519311"/>
            <a:ext cx="3207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Decision Tree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K-Nearest Neighbor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F0BE35-C3C2-4727-8C68-A58278229677}"/>
              </a:ext>
            </a:extLst>
          </p:cNvPr>
          <p:cNvSpPr txBox="1"/>
          <p:nvPr/>
        </p:nvSpPr>
        <p:spPr>
          <a:xfrm>
            <a:off x="4205838" y="1600200"/>
            <a:ext cx="3834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Visualize Prediction Vs Actuals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00E004-ADBC-4E15-93D8-B333FFDD3703}"/>
              </a:ext>
            </a:extLst>
          </p:cNvPr>
          <p:cNvSpPr txBox="1"/>
          <p:nvPr/>
        </p:nvSpPr>
        <p:spPr>
          <a:xfrm>
            <a:off x="540236" y="1559170"/>
            <a:ext cx="3207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Compare results of models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0F89D-D4A7-41C0-B21D-2F2E0B2E3A84}"/>
              </a:ext>
            </a:extLst>
          </p:cNvPr>
          <p:cNvSpPr txBox="1"/>
          <p:nvPr/>
        </p:nvSpPr>
        <p:spPr>
          <a:xfrm>
            <a:off x="540236" y="98058"/>
            <a:ext cx="455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Modelling and predictions: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A3FA8-66D6-4052-91F2-E2B9287434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3433" y="2025112"/>
            <a:ext cx="3948470" cy="3690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8D8BC-ABBE-40EC-B860-26C6E3FFAC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78" y="2431805"/>
            <a:ext cx="3480512" cy="24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9DDF-D246-4D4B-97B1-DEAD14F9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Comparing the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3A08-891B-45B0-BD90-1B8606F7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RMSE – Root Mean square error.</a:t>
            </a: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/>
              <a:t>Whereas R-squared is a relative measure of fit, </a:t>
            </a:r>
            <a:r>
              <a:rPr lang="en-US" b="1" dirty="0"/>
              <a:t>RMSE</a:t>
            </a:r>
            <a:r>
              <a:rPr lang="en-US" dirty="0"/>
              <a:t> is an absolute measure of fit. As the square root of a variance, </a:t>
            </a:r>
            <a:r>
              <a:rPr lang="en-US" b="1" dirty="0"/>
              <a:t>RMSE</a:t>
            </a:r>
            <a:r>
              <a:rPr lang="en-US" dirty="0"/>
              <a:t> can be interpreted as the standard deviation of the unexplained variance, and has the useful property of being in the same units as the </a:t>
            </a:r>
            <a:r>
              <a:rPr lang="en-US" dirty="0" err="1"/>
              <a:t>responsevariable</a:t>
            </a:r>
            <a:r>
              <a:rPr lang="en-US" dirty="0"/>
              <a:t>. </a:t>
            </a:r>
          </a:p>
          <a:p>
            <a:r>
              <a:rPr lang="en-US" b="1" dirty="0"/>
              <a:t>Lower</a:t>
            </a:r>
            <a:r>
              <a:rPr lang="en-US" dirty="0"/>
              <a:t> values of </a:t>
            </a:r>
            <a:r>
              <a:rPr lang="en-US" b="1" dirty="0"/>
              <a:t>RMSE</a:t>
            </a:r>
            <a:r>
              <a:rPr lang="en-US" dirty="0"/>
              <a:t> indicate </a:t>
            </a:r>
            <a:r>
              <a:rPr lang="en-US" b="1" dirty="0"/>
              <a:t>better</a:t>
            </a:r>
            <a:r>
              <a:rPr lang="en-US" dirty="0"/>
              <a:t> fit.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10" name="TextBox 2nd Floor">
            <a:extLst>
              <a:ext uri="{FF2B5EF4-FFF2-40B4-BE49-F238E27FC236}">
                <a16:creationId xmlns:a16="http://schemas.microsoft.com/office/drawing/2014/main" id="{42DBAED1-6F6C-4AA8-9F54-D7B1B067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73738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9938324"/>
                  </p:ext>
                </p:extLst>
              </p:nvPr>
            </p:nvGraphicFramePr>
            <p:xfrm>
              <a:off x="1273931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931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st Floor">
            <a:extLst>
              <a:ext uri="{FF2B5EF4-FFF2-40B4-BE49-F238E27FC236}">
                <a16:creationId xmlns:a16="http://schemas.microsoft.com/office/drawing/2014/main" id="{3EE64FD5-1C6D-49DE-A4AE-F611D209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866868" y="1828800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778870"/>
                  </p:ext>
                </p:extLst>
              </p:nvPr>
            </p:nvGraphicFramePr>
            <p:xfrm>
              <a:off x="16726778" y="2294964"/>
              <a:ext cx="3003700" cy="430936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03700" cy="430936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26778" y="2294964"/>
                <a:ext cx="3003700" cy="430936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578ABBD5-23EA-44F3-95D4-DF1817F1A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728441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5857A4C-4BE3-4C2B-AA9C-5373227EBB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651" y="1247775"/>
            <a:ext cx="7266735" cy="21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EEE26-798B-43D7-A36F-3E80E3304C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651" y="3668358"/>
            <a:ext cx="7046542" cy="30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9DDF-D246-4D4B-97B1-DEAD14F9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3A08-891B-45B0-BD90-1B8606F7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2nd Floor">
            <a:extLst>
              <a:ext uri="{FF2B5EF4-FFF2-40B4-BE49-F238E27FC236}">
                <a16:creationId xmlns:a16="http://schemas.microsoft.com/office/drawing/2014/main" id="{42DBAED1-6F6C-4AA8-9F54-D7B1B067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73738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273931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931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st Floor">
            <a:extLst>
              <a:ext uri="{FF2B5EF4-FFF2-40B4-BE49-F238E27FC236}">
                <a16:creationId xmlns:a16="http://schemas.microsoft.com/office/drawing/2014/main" id="{3EE64FD5-1C6D-49DE-A4AE-F611D209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866868" y="1828800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6726778" y="2294964"/>
              <a:ext cx="3003700" cy="430936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03700" cy="430936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26778" y="2294964"/>
                <a:ext cx="3003700" cy="430936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578ABBD5-23EA-44F3-95D4-DF1817F1A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BDF445-D5EB-4965-898D-5DC5E7F95FE1}"/>
              </a:ext>
            </a:extLst>
          </p:cNvPr>
          <p:cNvSpPr txBox="1"/>
          <p:nvPr/>
        </p:nvSpPr>
        <p:spPr>
          <a:xfrm>
            <a:off x="387275" y="1279301"/>
            <a:ext cx="6981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Looking in to the predictions given by Random Forest, Decision Tree and KNN. </a:t>
            </a:r>
          </a:p>
          <a:p>
            <a:r>
              <a:rPr lang="en-US" dirty="0">
                <a:solidFill>
                  <a:schemeClr val="bg1"/>
                </a:solidFill>
              </a:rPr>
              <a:t>We see that Random Forest Regression has the lowest RMSE value. </a:t>
            </a:r>
          </a:p>
          <a:p>
            <a:r>
              <a:rPr lang="en-US" dirty="0">
                <a:solidFill>
                  <a:schemeClr val="bg1"/>
                </a:solidFill>
              </a:rPr>
              <a:t>We can conclude that, here Random Forest Regression method provides the most accurate home price predictions between the other three in this case.</a:t>
            </a:r>
          </a:p>
        </p:txBody>
      </p:sp>
      <p:pic>
        <p:nvPicPr>
          <p:cNvPr id="13" name="Picture 12" descr="A picture containing building, outdoor, sky&#10;&#10;Description generated with very high confidence">
            <a:extLst>
              <a:ext uri="{FF2B5EF4-FFF2-40B4-BE49-F238E27FC236}">
                <a16:creationId xmlns:a16="http://schemas.microsoft.com/office/drawing/2014/main" id="{AB6FDDB0-FC40-4BE3-97E9-DF35FB78CD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536" y="3659470"/>
            <a:ext cx="6027868" cy="32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9DDF-D246-4D4B-97B1-DEAD14F9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3A08-891B-45B0-BD90-1B8606F7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7"/>
            <a:ext cx="2946222" cy="4549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Issues faced:</a:t>
            </a: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2nd Floor">
            <a:extLst>
              <a:ext uri="{FF2B5EF4-FFF2-40B4-BE49-F238E27FC236}">
                <a16:creationId xmlns:a16="http://schemas.microsoft.com/office/drawing/2014/main" id="{42DBAED1-6F6C-4AA8-9F54-D7B1B067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73738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273931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931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st Floor">
            <a:extLst>
              <a:ext uri="{FF2B5EF4-FFF2-40B4-BE49-F238E27FC236}">
                <a16:creationId xmlns:a16="http://schemas.microsoft.com/office/drawing/2014/main" id="{3EE64FD5-1C6D-49DE-A4AE-F611D209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866868" y="1828800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6726778" y="2294964"/>
              <a:ext cx="3003700" cy="430936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03700" cy="430936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26778" y="2294964"/>
                <a:ext cx="3003700" cy="430936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578ABBD5-23EA-44F3-95D4-DF1817F1A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BDF445-D5EB-4965-898D-5DC5E7F95FE1}"/>
              </a:ext>
            </a:extLst>
          </p:cNvPr>
          <p:cNvSpPr txBox="1"/>
          <p:nvPr/>
        </p:nvSpPr>
        <p:spPr>
          <a:xfrm>
            <a:off x="387275" y="930457"/>
            <a:ext cx="6981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About Skewed dataset : </a:t>
            </a:r>
            <a:r>
              <a:rPr lang="en-US" dirty="0">
                <a:hlinkClick r:id="rId14"/>
              </a:rPr>
              <a:t>https://becominghuman.ai/how-to-deal-with-skewed-dataset-in-machine-learning-afd2928011cc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Regression: </a:t>
            </a:r>
            <a:r>
              <a:rPr lang="en-US" dirty="0">
                <a:hlinkClick r:id="rId15"/>
              </a:rPr>
              <a:t>https://towardsdatascience.com/introduction-to-machine-learning-algorithms-linear-regression-14c4e325882a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A10DDE-33C2-4BC3-9B7E-B6E40D31A9DC}"/>
              </a:ext>
            </a:extLst>
          </p:cNvPr>
          <p:cNvSpPr txBox="1">
            <a:spLocks/>
          </p:cNvSpPr>
          <p:nvPr/>
        </p:nvSpPr>
        <p:spPr>
          <a:xfrm>
            <a:off x="8750642" y="2015259"/>
            <a:ext cx="2946222" cy="3352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Understanding Skewed data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Too many characteristics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4" name="Picture 13" descr="A screen shot of a tiled wall&#10;&#10;Description generated with high confidence">
            <a:extLst>
              <a:ext uri="{FF2B5EF4-FFF2-40B4-BE49-F238E27FC236}">
                <a16:creationId xmlns:a16="http://schemas.microsoft.com/office/drawing/2014/main" id="{DD582C80-2519-4DAC-A534-0D1CC7CCA4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176" y="3896219"/>
            <a:ext cx="3409040" cy="22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7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4" y="90064"/>
            <a:ext cx="11637271" cy="945588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THE ULTIMATE HOUSE PRICE  PREDICTOR</a:t>
            </a:r>
            <a:endParaRPr lang="en-US" altLang="en-US" sz="2000" dirty="0"/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7364" y="744162"/>
            <a:ext cx="4475163" cy="582123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 estate appraisal is a challenging multidimensional problem that involves estimating many facets of a property, its neighborhood, and its city.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 the real estate market, professional appraisers use Multiple Listing Services (MLS) to estimate prices from similar recently sold properties within the same market area.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recent years have seen the advent of new sources of data and new methods, mainly coming from machine learning to predict house prices more accurately.</a:t>
            </a: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able, yellow, sky, wall&#10;&#10;Description generated with high confidence">
            <a:extLst>
              <a:ext uri="{FF2B5EF4-FFF2-40B4-BE49-F238E27FC236}">
                <a16:creationId xmlns:a16="http://schemas.microsoft.com/office/drawing/2014/main" id="{905C6320-3233-4480-9CC7-C20040AC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522" y="400050"/>
            <a:ext cx="2857500" cy="2857500"/>
          </a:xfrm>
          <a:prstGeom prst="rect">
            <a:avLst/>
          </a:prstGeom>
        </p:spPr>
      </p:pic>
      <p:sp>
        <p:nvSpPr>
          <p:cNvPr id="13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7317AD31-73B2-4725-85A6-7D4B77A58ED7}"/>
              </a:ext>
            </a:extLst>
          </p:cNvPr>
          <p:cNvSpPr txBox="1">
            <a:spLocks/>
          </p:cNvSpPr>
          <p:nvPr/>
        </p:nvSpPr>
        <p:spPr>
          <a:xfrm>
            <a:off x="5221220" y="4245103"/>
            <a:ext cx="5404108" cy="304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solidFill>
                  <a:schemeClr val="bg1"/>
                </a:solidFill>
              </a:rPr>
              <a:t>We used data from Kaggle.com dataset </a:t>
            </a:r>
          </a:p>
          <a:p>
            <a:endParaRPr lang="en-US" sz="1800" dirty="0">
              <a:solidFill>
                <a:schemeClr val="bg1"/>
              </a:solidFill>
              <a:hlinkClick r:id="rId3"/>
            </a:endParaRPr>
          </a:p>
          <a:p>
            <a:r>
              <a:rPr lang="en-US" sz="1800" dirty="0">
                <a:hlinkClick r:id="rId3"/>
              </a:rPr>
              <a:t>https://www.kaggle.com/c/house-prices-advanced-regression-techniques</a:t>
            </a:r>
            <a:endParaRPr lang="en-US" sz="1800" dirty="0"/>
          </a:p>
          <a:p>
            <a:endParaRPr lang="en-US" altLang="en-US" sz="1800" dirty="0">
              <a:solidFill>
                <a:schemeClr val="bg1"/>
              </a:solidFill>
            </a:endParaRPr>
          </a:p>
          <a:p>
            <a:endParaRPr lang="en-US" altLang="en-US" sz="1800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4990747"/>
                  </p:ext>
                </p:extLst>
              </p:nvPr>
            </p:nvGraphicFramePr>
            <p:xfrm>
              <a:off x="283904" y="2608670"/>
              <a:ext cx="1633270" cy="1385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3270" cy="138583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04" y="2608670"/>
                <a:ext cx="1633270" cy="138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159700"/>
                  </p:ext>
                </p:extLst>
              </p:nvPr>
            </p:nvGraphicFramePr>
            <p:xfrm>
              <a:off x="3019578" y="5348072"/>
              <a:ext cx="4024751" cy="10073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24751" cy="1007394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578" y="5348072"/>
                <a:ext cx="4024751" cy="100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454222"/>
                  </p:ext>
                </p:extLst>
              </p:nvPr>
            </p:nvGraphicFramePr>
            <p:xfrm>
              <a:off x="3044272" y="3733030"/>
              <a:ext cx="4022448" cy="101235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22448" cy="101235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4272" y="3733030"/>
                <a:ext cx="4022448" cy="101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4513874"/>
                  </p:ext>
                </p:extLst>
              </p:nvPr>
            </p:nvGraphicFramePr>
            <p:xfrm>
              <a:off x="3091606" y="1468561"/>
              <a:ext cx="3921031" cy="164706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921031" cy="1647066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1606" y="1468561"/>
                <a:ext cx="3921031" cy="1647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692269"/>
                  </p:ext>
                </p:extLst>
              </p:nvPr>
            </p:nvGraphicFramePr>
            <p:xfrm>
              <a:off x="3039651" y="328555"/>
              <a:ext cx="4073917" cy="115683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073917" cy="1156832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39651" y="328555"/>
                <a:ext cx="4073917" cy="1156832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Bottom Divider">
            <a:extLst>
              <a:ext uri="{FF2B5EF4-FFF2-40B4-BE49-F238E27FC236}">
                <a16:creationId xmlns:a16="http://schemas.microsoft.com/office/drawing/2014/main" id="{A73BBC22-504F-4077-93B5-C70A35A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4959666"/>
            <a:ext cx="3409517" cy="211015"/>
            <a:chOff x="8187070" y="1740886"/>
            <a:chExt cx="3409517" cy="21101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146F1D-40B2-44B0-8CC5-A7BAB2AA7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and dot 25">
              <a:extLst>
                <a:ext uri="{FF2B5EF4-FFF2-40B4-BE49-F238E27FC236}">
                  <a16:creationId xmlns:a16="http://schemas.microsoft.com/office/drawing/2014/main" id="{4400F7A5-9056-4FBE-9DD2-6E2A70C8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3" name="Middle Divider">
            <a:extLst>
              <a:ext uri="{FF2B5EF4-FFF2-40B4-BE49-F238E27FC236}">
                <a16:creationId xmlns:a16="http://schemas.microsoft.com/office/drawing/2014/main" id="{4485E7BD-48DB-4BA1-A6AB-E3099C91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30422"/>
            <a:ext cx="3409517" cy="211015"/>
            <a:chOff x="8187070" y="1740886"/>
            <a:chExt cx="3409517" cy="211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BCF8A7-AA99-441F-9AD2-8536F7ED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and dot 25">
              <a:extLst>
                <a:ext uri="{FF2B5EF4-FFF2-40B4-BE49-F238E27FC236}">
                  <a16:creationId xmlns:a16="http://schemas.microsoft.com/office/drawing/2014/main" id="{3F7F28B0-2D32-47DD-AC0E-951974907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" name="Top Divider">
            <a:extLst>
              <a:ext uri="{FF2B5EF4-FFF2-40B4-BE49-F238E27FC236}">
                <a16:creationId xmlns:a16="http://schemas.microsoft.com/office/drawing/2014/main" id="{6D2D42DE-61EE-4290-9EC3-2D9AB606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EAB0EC-C3CB-47E6-9B3B-71B858405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and dot 25">
              <a:extLst>
                <a:ext uri="{FF2B5EF4-FFF2-40B4-BE49-F238E27FC236}">
                  <a16:creationId xmlns:a16="http://schemas.microsoft.com/office/drawing/2014/main" id="{CC1A943B-5E19-4E85-8B9F-4A27BB30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2" name="TextBox 1st Floor" descr="1st FLOOR: &#10;Panoramic window allows natural light to flow into the house">
            <a:extLst>
              <a:ext uri="{FF2B5EF4-FFF2-40B4-BE49-F238E27FC236}">
                <a16:creationId xmlns:a16="http://schemas.microsoft.com/office/drawing/2014/main" id="{229EF21A-3897-4010-889B-0020EDCCD3D5}"/>
              </a:ext>
            </a:extLst>
          </p:cNvPr>
          <p:cNvSpPr txBox="1"/>
          <p:nvPr/>
        </p:nvSpPr>
        <p:spPr>
          <a:xfrm>
            <a:off x="8216267" y="5324035"/>
            <a:ext cx="3528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Loading data and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analyse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data skewness</a:t>
            </a:r>
            <a:endParaRPr lang="en-US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nd Floor" descr="2nd FLOOR:&#10;Stone tiling is delightfully accompanied by soft grey tones">
            <a:extLst>
              <a:ext uri="{FF2B5EF4-FFF2-40B4-BE49-F238E27FC236}">
                <a16:creationId xmlns:a16="http://schemas.microsoft.com/office/drawing/2014/main" id="{311207BA-510F-4CC2-B95E-F9A57549F64D}"/>
              </a:ext>
            </a:extLst>
          </p:cNvPr>
          <p:cNvSpPr txBox="1"/>
          <p:nvPr/>
        </p:nvSpPr>
        <p:spPr>
          <a:xfrm>
            <a:off x="8216267" y="3747044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Multivariable Analysis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Numerical and Categorical features Analysis, Plotting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3rd Floor" descr="3rd FLOOR: &#10;Large terrace finished in cool grey for the perfect neutral effect">
            <a:extLst>
              <a:ext uri="{FF2B5EF4-FFF2-40B4-BE49-F238E27FC236}">
                <a16:creationId xmlns:a16="http://schemas.microsoft.com/office/drawing/2014/main" id="{7EF3B4B3-FB3D-4E7E-80AF-055BB0C8F0D2}"/>
              </a:ext>
            </a:extLst>
          </p:cNvPr>
          <p:cNvSpPr txBox="1"/>
          <p:nvPr/>
        </p:nvSpPr>
        <p:spPr>
          <a:xfrm>
            <a:off x="8220320" y="1983802"/>
            <a:ext cx="352800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Transformation/Engineering, Data cleanup, missing values, Plotting, Correlation matrix, convert categorical columns to numerical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Roof" descr="ROOF: &#10;Stepped rear design offers attractive viewing profile">
            <a:extLst>
              <a:ext uri="{FF2B5EF4-FFF2-40B4-BE49-F238E27FC236}">
                <a16:creationId xmlns:a16="http://schemas.microsoft.com/office/drawing/2014/main" id="{66612101-C7BF-4702-8E02-EFE68AC5CD53}"/>
              </a:ext>
            </a:extLst>
          </p:cNvPr>
          <p:cNvSpPr txBox="1"/>
          <p:nvPr/>
        </p:nvSpPr>
        <p:spPr>
          <a:xfrm>
            <a:off x="8216267" y="593062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Modeling and Predictions using </a:t>
            </a:r>
            <a:r>
              <a:rPr lang="nb-N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 Regressor</a:t>
            </a:r>
          </a:p>
          <a:p>
            <a:pPr algn="ctr"/>
            <a:r>
              <a:rPr lang="nb-N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KNN Regressor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B7915-C967-4433-9191-4CC48F835E90}"/>
              </a:ext>
            </a:extLst>
          </p:cNvPr>
          <p:cNvSpPr txBox="1"/>
          <p:nvPr/>
        </p:nvSpPr>
        <p:spPr>
          <a:xfrm>
            <a:off x="2748288" y="1308642"/>
            <a:ext cx="448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Improving the Skewness and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Categorical and Numerical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most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Multivariable data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Cleanup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categorical to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various regression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KNN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home price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9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Process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1072984"/>
                  </p:ext>
                </p:extLst>
              </p:nvPr>
            </p:nvGraphicFramePr>
            <p:xfrm>
              <a:off x="-165907" y="5665503"/>
              <a:ext cx="2721820" cy="7724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21820" cy="772493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644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907" y="5665503"/>
                <a:ext cx="2721820" cy="772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609540"/>
                  </p:ext>
                </p:extLst>
              </p:nvPr>
            </p:nvGraphicFramePr>
            <p:xfrm>
              <a:off x="-206206" y="4106864"/>
              <a:ext cx="2773138" cy="7821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73138" cy="78219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5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06206" y="4106864"/>
                <a:ext cx="2773138" cy="782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4008565"/>
                  </p:ext>
                </p:extLst>
              </p:nvPr>
            </p:nvGraphicFramePr>
            <p:xfrm>
              <a:off x="-246503" y="2148612"/>
              <a:ext cx="2813435" cy="11818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13435" cy="1181810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88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46503" y="2148612"/>
                <a:ext cx="2813435" cy="1181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380559"/>
                  </p:ext>
                </p:extLst>
              </p:nvPr>
            </p:nvGraphicFramePr>
            <p:xfrm>
              <a:off x="-165906" y="205053"/>
              <a:ext cx="2732838" cy="77601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732838" cy="77601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634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65906" y="205053"/>
                <a:ext cx="2732838" cy="776018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Bottom Divider">
            <a:extLst>
              <a:ext uri="{FF2B5EF4-FFF2-40B4-BE49-F238E27FC236}">
                <a16:creationId xmlns:a16="http://schemas.microsoft.com/office/drawing/2014/main" id="{A73BBC22-504F-4077-93B5-C70A35A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4959666"/>
            <a:ext cx="3409517" cy="211015"/>
            <a:chOff x="8187070" y="1740886"/>
            <a:chExt cx="3409517" cy="21101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146F1D-40B2-44B0-8CC5-A7BAB2AA7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and dot 25">
              <a:extLst>
                <a:ext uri="{FF2B5EF4-FFF2-40B4-BE49-F238E27FC236}">
                  <a16:creationId xmlns:a16="http://schemas.microsoft.com/office/drawing/2014/main" id="{4400F7A5-9056-4FBE-9DD2-6E2A70C8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3" name="Middle Divider">
            <a:extLst>
              <a:ext uri="{FF2B5EF4-FFF2-40B4-BE49-F238E27FC236}">
                <a16:creationId xmlns:a16="http://schemas.microsoft.com/office/drawing/2014/main" id="{4485E7BD-48DB-4BA1-A6AB-E3099C91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30422"/>
            <a:ext cx="3409517" cy="211015"/>
            <a:chOff x="8187070" y="1740886"/>
            <a:chExt cx="3409517" cy="211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BCF8A7-AA99-441F-9AD2-8536F7ED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and dot 25">
              <a:extLst>
                <a:ext uri="{FF2B5EF4-FFF2-40B4-BE49-F238E27FC236}">
                  <a16:creationId xmlns:a16="http://schemas.microsoft.com/office/drawing/2014/main" id="{3F7F28B0-2D32-47DD-AC0E-951974907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" name="Top Divider">
            <a:extLst>
              <a:ext uri="{FF2B5EF4-FFF2-40B4-BE49-F238E27FC236}">
                <a16:creationId xmlns:a16="http://schemas.microsoft.com/office/drawing/2014/main" id="{6D2D42DE-61EE-4290-9EC3-2D9AB606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EAB0EC-C3CB-47E6-9B3B-71B858405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and dot 25">
              <a:extLst>
                <a:ext uri="{FF2B5EF4-FFF2-40B4-BE49-F238E27FC236}">
                  <a16:creationId xmlns:a16="http://schemas.microsoft.com/office/drawing/2014/main" id="{CC1A943B-5E19-4E85-8B9F-4A27BB30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2" name="TextBox 1st Floor" descr="1st FLOOR: &#10;Panoramic window allows natural light to flow into the house">
            <a:extLst>
              <a:ext uri="{FF2B5EF4-FFF2-40B4-BE49-F238E27FC236}">
                <a16:creationId xmlns:a16="http://schemas.microsoft.com/office/drawing/2014/main" id="{229EF21A-3897-4010-889B-0020EDCCD3D5}"/>
              </a:ext>
            </a:extLst>
          </p:cNvPr>
          <p:cNvSpPr txBox="1"/>
          <p:nvPr/>
        </p:nvSpPr>
        <p:spPr>
          <a:xfrm>
            <a:off x="8216267" y="5324035"/>
            <a:ext cx="3528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Loading data and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analyse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data skewness</a:t>
            </a:r>
            <a:endParaRPr lang="en-US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nd Floor" descr="2nd FLOOR:&#10;Stone tiling is delightfully accompanied by soft grey tones">
            <a:extLst>
              <a:ext uri="{FF2B5EF4-FFF2-40B4-BE49-F238E27FC236}">
                <a16:creationId xmlns:a16="http://schemas.microsoft.com/office/drawing/2014/main" id="{311207BA-510F-4CC2-B95E-F9A57549F64D}"/>
              </a:ext>
            </a:extLst>
          </p:cNvPr>
          <p:cNvSpPr txBox="1"/>
          <p:nvPr/>
        </p:nvSpPr>
        <p:spPr>
          <a:xfrm>
            <a:off x="8216267" y="3747044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Multivariable Analysis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Numerical and Categorical features Analysis, Plotting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3rd Floor" descr="3rd FLOOR: &#10;Large terrace finished in cool grey for the perfect neutral effect">
            <a:extLst>
              <a:ext uri="{FF2B5EF4-FFF2-40B4-BE49-F238E27FC236}">
                <a16:creationId xmlns:a16="http://schemas.microsoft.com/office/drawing/2014/main" id="{7EF3B4B3-FB3D-4E7E-80AF-055BB0C8F0D2}"/>
              </a:ext>
            </a:extLst>
          </p:cNvPr>
          <p:cNvSpPr txBox="1"/>
          <p:nvPr/>
        </p:nvSpPr>
        <p:spPr>
          <a:xfrm>
            <a:off x="8212587" y="1823440"/>
            <a:ext cx="35280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Transformation/Engineering, , Data cleanup, missing values, Plotting, Correlation matrix, convert categorical columns to numerical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Roof" descr="ROOF: &#10;Stepped rear design offers attractive viewing profile">
            <a:extLst>
              <a:ext uri="{FF2B5EF4-FFF2-40B4-BE49-F238E27FC236}">
                <a16:creationId xmlns:a16="http://schemas.microsoft.com/office/drawing/2014/main" id="{66612101-C7BF-4702-8E02-EFE68AC5CD53}"/>
              </a:ext>
            </a:extLst>
          </p:cNvPr>
          <p:cNvSpPr txBox="1"/>
          <p:nvPr/>
        </p:nvSpPr>
        <p:spPr>
          <a:xfrm>
            <a:off x="8216267" y="593062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Modeling and Predictions using </a:t>
            </a:r>
            <a:r>
              <a:rPr lang="nb-N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 Regressor</a:t>
            </a:r>
          </a:p>
          <a:p>
            <a:pPr algn="ctr"/>
            <a:r>
              <a:rPr lang="nb-N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KNN Regressor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D0C45-CE16-468F-B05F-4F37C2209C82}"/>
              </a:ext>
            </a:extLst>
          </p:cNvPr>
          <p:cNvSpPr txBox="1"/>
          <p:nvPr/>
        </p:nvSpPr>
        <p:spPr>
          <a:xfrm>
            <a:off x="2748288" y="1308642"/>
            <a:ext cx="448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Improving the Skewness and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Categorical and Numerical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most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Multivariable data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Cleanup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categorical to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various regression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KNN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home price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1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2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0"/>
                                            <p:tgtEl>
                                              <p:spTgt spid="2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2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00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100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78" presetID="2" presetClass="entr" presetSubtype="4" fill="hold" grpId="0" nodeType="after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8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2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2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0"/>
                                            <p:tgtEl>
                                              <p:spTgt spid="2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2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00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100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7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6D63E-7573-4F9C-ABA8-B251CC95F600}"/>
              </a:ext>
            </a:extLst>
          </p:cNvPr>
          <p:cNvSpPr txBox="1"/>
          <p:nvPr/>
        </p:nvSpPr>
        <p:spPr>
          <a:xfrm>
            <a:off x="721059" y="1025648"/>
            <a:ext cx="777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 has 79 columns/ many characteristics define price value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38640C-97AB-4556-A9BF-B71D7C92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8463"/>
              </p:ext>
            </p:extLst>
          </p:nvPr>
        </p:nvGraphicFramePr>
        <p:xfrm>
          <a:off x="550843" y="2216075"/>
          <a:ext cx="10131500" cy="387079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3150">
                  <a:extLst>
                    <a:ext uri="{9D8B030D-6E8A-4147-A177-3AD203B41FA5}">
                      <a16:colId xmlns:a16="http://schemas.microsoft.com/office/drawing/2014/main" val="725371590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4020802877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3175957134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3135073200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2163818385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2528129230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2274760578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2235030934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2805712916"/>
                    </a:ext>
                  </a:extLst>
                </a:gridCol>
                <a:gridCol w="1013150">
                  <a:extLst>
                    <a:ext uri="{9D8B030D-6E8A-4147-A177-3AD203B41FA5}">
                      <a16:colId xmlns:a16="http://schemas.microsoft.com/office/drawing/2014/main" val="637645110"/>
                    </a:ext>
                  </a:extLst>
                </a:gridCol>
              </a:tblGrid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MSSubClass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MSZoning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LotFrontage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LotArea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LotShape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LandContour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527988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LotConfig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LandSlope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BldgType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HouseStyle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OverallQual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OverallCond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YearBuilt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7961590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YearRemodAdd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RoofStyle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RoofMatl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Exterior1st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Exterior2nd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MasVnrType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MasVnrArea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ExterQual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ExterCond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Foundation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3049432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BsmtQual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BsmtCond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BsmtExposure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BsmtFinType1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BsmtFinType2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BsmtFinSF2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BsmtUnfSF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TotalBsmtSF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844451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HeatingQC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1stFlrSF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2ndFlrSF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LowQualFinSF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GrLivArea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BsmtFullBath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BsmtHalfBath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FullBath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589712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HalfBath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BedroomAbvGr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KitchenAbvGr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KitchenQual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TotRmsAbvGrd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Fireplaces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FireplaceQu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GarageYrBlt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0565922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GarageFinish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GarageCars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GarageArea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GarageQual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GarageCond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PavedDrive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WoodDeckSF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OpenPorchSF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EnclosedPorch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3SsnPorch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5015915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ScreenPorch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PoolArea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PoolQC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MiscFeature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MiscVal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MoSold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YrSold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SaleCondition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4653573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1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9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6D63E-7573-4F9C-ABA8-B251CC95F600}"/>
              </a:ext>
            </a:extLst>
          </p:cNvPr>
          <p:cNvSpPr txBox="1"/>
          <p:nvPr/>
        </p:nvSpPr>
        <p:spPr>
          <a:xfrm>
            <a:off x="721059" y="1025648"/>
            <a:ext cx="777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Besides these 70+ factors, there are a few important factors which also effects the price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63BB1-013C-4A6A-A2FF-0FC45D89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18" y="1706536"/>
            <a:ext cx="5087007" cy="48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data is from Ames, Iowa. The location is extremely correlated with Sale Price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/>
              <a:t>With an average house price of $180921, it seems like I should relocated to Iowa!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000552"/>
                  </p:ext>
                </p:extLst>
              </p:nvPr>
            </p:nvGraphicFramePr>
            <p:xfrm>
              <a:off x="-338714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8714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146063"/>
                  </p:ext>
                </p:extLst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00EAADDF-FCBB-4DBE-84D9-C6A4D63A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876577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D7993C2-0DCE-4322-9ECE-91AF79AF2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830" y="1373519"/>
            <a:ext cx="5214769" cy="28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EXPERTLY DESIGNED TO MAKE THE MOST OF EVERY INCH OF SPACE, PROVIDING LUXURY LIVING FOR THE LARGE OR GROWING FAMILY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3ABB2-DC6D-4945-A9CB-394CBDB09D47}"/>
              </a:ext>
            </a:extLst>
          </p:cNvPr>
          <p:cNvSpPr txBox="1"/>
          <p:nvPr/>
        </p:nvSpPr>
        <p:spPr>
          <a:xfrm>
            <a:off x="6357769" y="1348814"/>
            <a:ext cx="4921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distribution is positively skewed.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Notice that the black curve is more deviated towards the right.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is recommended to fix the skewness to make good decisions by the model.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685DEA-C0FD-40F0-BBC4-1E9678E2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09" y="1306419"/>
            <a:ext cx="5884760" cy="4245162"/>
          </a:xfrm>
          <a:prstGeom prst="rect">
            <a:avLst/>
          </a:prstGeom>
        </p:spPr>
      </p:pic>
      <p:pic>
        <p:nvPicPr>
          <p:cNvPr id="19" name="Picture 1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2A8F315-94FB-4892-AD65-28172556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33" y="3477862"/>
            <a:ext cx="3361037" cy="30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EXPERTLY DESIGNED TO MAKE THE MOST OF EVERY INCH OF SPACE, PROVIDING LUXURY LIVING FOR THE LARGE OR GROWING FAMILY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3ABB2-DC6D-4945-A9CB-394CBDB09D47}"/>
              </a:ext>
            </a:extLst>
          </p:cNvPr>
          <p:cNvSpPr txBox="1"/>
          <p:nvPr/>
        </p:nvSpPr>
        <p:spPr>
          <a:xfrm>
            <a:off x="6443830" y="1164486"/>
            <a:ext cx="49211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Okay, So how do I fix the skewness?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way to fix it is to perform a log transform of the same data, with the intent to reduce the skewness.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taking logarithm of the same data the curve seems to be normally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Reading about Log Transformation:</a:t>
            </a:r>
          </a:p>
          <a:p>
            <a:r>
              <a:rPr lang="en-US" dirty="0">
                <a:hlinkClick r:id="rId2"/>
              </a:rPr>
              <a:t>http://fmwww.bc.edu/repec/bocode/t/transint.html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distributed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5E885-7E0D-4266-8B84-7F324ECE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0" y="1348814"/>
            <a:ext cx="5708949" cy="4307900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203D836-81E1-46E6-8A7D-2A94E560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69" y="3502764"/>
            <a:ext cx="3289375" cy="23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4B281B-84D7-4FF9-8060-83D86B79551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living(2)</Template>
  <TotalTime>0</TotalTime>
  <Words>994</Words>
  <Application>Microsoft Office PowerPoint</Application>
  <PresentationFormat>Widescreen</PresentationFormat>
  <Paragraphs>306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Rosario Theme</vt:lpstr>
      <vt:lpstr>Amitava Samaddar, Prem Ganesh &amp; Suvrangshu Ghosh  PRESENTS:  THE ULTIMATE HOUSE PRICE PREDICTOR</vt:lpstr>
      <vt:lpstr>THE ULTIMATE HOUSE PRICE  PREDICTOR</vt:lpstr>
      <vt:lpstr>SIDE</vt:lpstr>
      <vt:lpstr>The Process</vt:lpstr>
      <vt:lpstr>Understanding the data</vt:lpstr>
      <vt:lpstr>Missing links</vt:lpstr>
      <vt:lpstr>Analysing the data</vt:lpstr>
      <vt:lpstr>EXPERTLY DESIGNED TO MAKE THE MOST OF EVERY INCH OF SPACE, PROVIDING LUXURY LIVING FOR THE LARGE OR GROWING FAMILY </vt:lpstr>
      <vt:lpstr>EXPERTLY DESIGNED TO MAKE THE MOST OF EVERY INCH OF SPACE, PROVIDING LUXURY LIVING FOR THE LARGE OR GROWING FAMILY </vt:lpstr>
      <vt:lpstr>Multivariable Analysis</vt:lpstr>
      <vt:lpstr>Top 10 factors effecting the house price</vt:lpstr>
      <vt:lpstr>Plotting</vt:lpstr>
      <vt:lpstr>PowerPoint Presentation</vt:lpstr>
      <vt:lpstr>PowerPoint Presentation</vt:lpstr>
      <vt:lpstr>Comparing the predictions</vt:lpstr>
      <vt:lpstr>Conclusion</vt:lpstr>
      <vt:lpstr>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2019-05-14T19:03:13Z</dcterms:created>
  <dcterms:modified xsi:type="dcterms:W3CDTF">2019-05-16T00:05:42Z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